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305" r:id="rId3"/>
    <p:sldId id="301" r:id="rId4"/>
    <p:sldId id="303" r:id="rId5"/>
    <p:sldId id="304" r:id="rId6"/>
    <p:sldId id="302" r:id="rId7"/>
    <p:sldId id="308" r:id="rId8"/>
    <p:sldId id="312" r:id="rId9"/>
    <p:sldId id="313" r:id="rId10"/>
    <p:sldId id="314" r:id="rId11"/>
    <p:sldId id="315" r:id="rId12"/>
    <p:sldId id="29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FFCC"/>
    <a:srgbClr val="CC0000"/>
    <a:srgbClr val="00FFCC"/>
    <a:srgbClr val="9E5ECE"/>
    <a:srgbClr val="E0108C"/>
    <a:srgbClr val="E75E09"/>
    <a:srgbClr val="FF9900"/>
    <a:srgbClr val="D09A00"/>
    <a:srgbClr val="474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076" autoAdjust="0"/>
  </p:normalViewPr>
  <p:slideViewPr>
    <p:cSldViewPr>
      <p:cViewPr>
        <p:scale>
          <a:sx n="75" d="100"/>
          <a:sy n="75" d="100"/>
        </p:scale>
        <p:origin x="2844" y="58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произошедших аварий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998867968165148E-2"/>
          <c:y val="0.20454669529134623"/>
          <c:w val="0.876777320411671"/>
          <c:h val="0.4418210857998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6-447F-A611-ADC495139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67616"/>
        <c:axId val="48075904"/>
      </c:barChart>
      <c:catAx>
        <c:axId val="4796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8075904"/>
        <c:crosses val="autoZero"/>
        <c:auto val="1"/>
        <c:lblAlgn val="ctr"/>
        <c:lblOffset val="100"/>
        <c:noMultiLvlLbl val="0"/>
      </c:catAx>
      <c:valAx>
        <c:axId val="48075904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796761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96763227253997E-2"/>
          <c:y val="8.1206492807877437E-2"/>
          <c:w val="0.82393564049545465"/>
          <c:h val="0.460432227268273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Пострадавших со смертельным исходом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E-44D6-ABD1-4DC93A1B1DA2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Пострадавших со смертельным исходом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E-44D6-ABD1-4DC93A1B1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7984"/>
        <c:axId val="47979520"/>
      </c:barChart>
      <c:catAx>
        <c:axId val="479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7979520"/>
        <c:crosses val="autoZero"/>
        <c:auto val="1"/>
        <c:lblAlgn val="ctr"/>
        <c:lblOffset val="100"/>
        <c:noMultiLvlLbl val="0"/>
      </c:catAx>
      <c:valAx>
        <c:axId val="47979520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797798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70853015888081E-2"/>
          <c:y val="0.16047662401574803"/>
          <c:w val="0.87942120415739256"/>
          <c:h val="0.716048474409448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2.9832136680984526E-3"/>
                  <c:y val="-4.6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5-4593-A1D1-84A31EAC49FC}"/>
                </c:ext>
              </c:extLst>
            </c:dLbl>
            <c:dLbl>
              <c:idx val="1"/>
              <c:layout>
                <c:manualLayout>
                  <c:x val="5.9664273361969052E-3"/>
                  <c:y val="-5.312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5-4593-A1D1-84A31EAC49FC}"/>
                </c:ext>
              </c:extLst>
            </c:dLbl>
            <c:dLbl>
              <c:idx val="2"/>
              <c:layout>
                <c:manualLayout>
                  <c:x val="-1.0441247838344584E-2"/>
                  <c:y val="-5.3125000000000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5-4593-A1D1-84A31EAC49FC}"/>
                </c:ext>
              </c:extLst>
            </c:dLbl>
            <c:dLbl>
              <c:idx val="3"/>
              <c:layout>
                <c:manualLayout>
                  <c:x val="-1.3424461506443037E-2"/>
                  <c:y val="-5.625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5-4593-A1D1-84A31EAC49FC}"/>
                </c:ext>
              </c:extLst>
            </c:dLbl>
            <c:dLbl>
              <c:idx val="4"/>
              <c:layout>
                <c:manualLayout>
                  <c:x val="-4.4748205021477886E-3"/>
                  <c:y val="-5.3125000000000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5-4593-A1D1-84A31EAC49FC}"/>
                </c:ext>
              </c:extLst>
            </c:dLbl>
            <c:dLbl>
              <c:idx val="5"/>
              <c:layout>
                <c:manualLayout>
                  <c:x val="-1.3424461506443037E-2"/>
                  <c:y val="-6.2500246062992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15-4593-A1D1-84A31EAC49FC}"/>
                </c:ext>
              </c:extLst>
            </c:dLbl>
            <c:dLbl>
              <c:idx val="6"/>
              <c:layout>
                <c:manualLayout>
                  <c:x val="-4.325659818742756E-2"/>
                  <c:y val="2.500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5-4593-A1D1-84A31EAC49FC}"/>
                </c:ext>
              </c:extLst>
            </c:dLbl>
            <c:dLbl>
              <c:idx val="7"/>
              <c:layout>
                <c:manualLayout>
                  <c:x val="-1.3424461506443037E-2"/>
                  <c:y val="-3.749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5-4593-A1D1-84A31EAC49FC}"/>
                </c:ext>
              </c:extLst>
            </c:dLbl>
            <c:dLbl>
              <c:idx val="8"/>
              <c:layout>
                <c:manualLayout>
                  <c:x val="5.9664273361968506E-3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15-4593-A1D1-84A31EAC49FC}"/>
                </c:ext>
              </c:extLst>
            </c:dLbl>
            <c:dLbl>
              <c:idx val="9"/>
              <c:layout>
                <c:manualLayout>
                  <c:x val="-1.3424461506443037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15-4593-A1D1-84A31EAC49FC}"/>
                </c:ext>
              </c:extLst>
            </c:dLbl>
            <c:dLbl>
              <c:idx val="10"/>
              <c:layout>
                <c:manualLayout>
                  <c:x val="1.193285467239381E-2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15-4593-A1D1-84A31EAC49FC}"/>
                </c:ext>
              </c:extLst>
            </c:dLbl>
            <c:dLbl>
              <c:idx val="12"/>
              <c:layout>
                <c:manualLayout>
                  <c:x val="-1.4916068340492263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15-4593-A1D1-84A31EAC49FC}"/>
                </c:ext>
              </c:extLst>
            </c:dLbl>
            <c:dLbl>
              <c:idx val="13"/>
              <c:layout>
                <c:manualLayout>
                  <c:x val="1.4916068340492263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15-4593-A1D1-84A31EAC49FC}"/>
                </c:ext>
              </c:extLst>
            </c:dLbl>
            <c:dLbl>
              <c:idx val="14"/>
              <c:layout>
                <c:manualLayout>
                  <c:x val="4.4748205021476794E-3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15-4593-A1D1-84A31EAC49FC}"/>
                </c:ext>
              </c:extLst>
            </c:dLbl>
            <c:dLbl>
              <c:idx val="15"/>
              <c:layout>
                <c:manualLayout>
                  <c:x val="-5.9664273361969052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15-4593-A1D1-84A31EAC49FC}"/>
                </c:ext>
              </c:extLst>
            </c:dLbl>
            <c:dLbl>
              <c:idx val="16"/>
              <c:layout>
                <c:manualLayout>
                  <c:x val="1.3424461506443037E-2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15-4593-A1D1-84A31EAC49FC}"/>
                </c:ext>
              </c:extLst>
            </c:dLbl>
            <c:dLbl>
              <c:idx val="17"/>
              <c:layout>
                <c:manualLayout>
                  <c:x val="-2.3865709344787621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15-4593-A1D1-84A31EAC49FC}"/>
                </c:ext>
              </c:extLst>
            </c:dLbl>
            <c:dLbl>
              <c:idx val="18"/>
              <c:layout>
                <c:manualLayout>
                  <c:x val="4.4748205021476794E-3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15-4593-A1D1-84A31EAC49FC}"/>
                </c:ext>
              </c:extLst>
            </c:dLbl>
            <c:dLbl>
              <c:idx val="19"/>
              <c:layout>
                <c:manualLayout>
                  <c:x val="-1.4916068340492264E-2"/>
                  <c:y val="-6.562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15-4593-A1D1-84A31EAC49FC}"/>
                </c:ext>
              </c:extLst>
            </c:dLbl>
            <c:dLbl>
              <c:idx val="20"/>
              <c:layout>
                <c:manualLayout>
                  <c:x val="4.4748205021475692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15-4593-A1D1-84A31EAC49F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15-4593-A1D1-84A31EAC49FC}"/>
                </c:ext>
              </c:extLst>
            </c:dLbl>
            <c:dLbl>
              <c:idx val="22"/>
              <c:layout>
                <c:manualLayout>
                  <c:x val="-2.834064729629231E-2"/>
                  <c:y val="-3.4375246062992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15-4593-A1D1-84A31EAC49FC}"/>
                </c:ext>
              </c:extLst>
            </c:dLbl>
            <c:dLbl>
              <c:idx val="23"/>
              <c:layout>
                <c:manualLayout>
                  <c:x val="-2.3865709344787621E-2"/>
                  <c:y val="-3.7500246062992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715-4593-A1D1-84A31EAC49FC}"/>
                </c:ext>
              </c:extLst>
            </c:dLbl>
            <c:dLbl>
              <c:idx val="24"/>
              <c:layout>
                <c:manualLayout>
                  <c:x val="-2.3865709344787513E-2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E-4C9F-9C48-8E8E1F80DCA3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1999 год</c:v>
                </c:pt>
                <c:pt idx="1">
                  <c:v>2000 год</c:v>
                </c:pt>
                <c:pt idx="2">
                  <c:v>2001 год</c:v>
                </c:pt>
                <c:pt idx="3">
                  <c:v>2002 год</c:v>
                </c:pt>
                <c:pt idx="4">
                  <c:v>2003 год</c:v>
                </c:pt>
                <c:pt idx="5">
                  <c:v>2004 год</c:v>
                </c:pt>
                <c:pt idx="6">
                  <c:v>2005 год</c:v>
                </c:pt>
                <c:pt idx="7">
                  <c:v>2006 год</c:v>
                </c:pt>
                <c:pt idx="8">
                  <c:v>2007 год</c:v>
                </c:pt>
                <c:pt idx="9">
                  <c:v>2008 год</c:v>
                </c:pt>
                <c:pt idx="10">
                  <c:v>2009 год</c:v>
                </c:pt>
                <c:pt idx="11">
                  <c:v>2010 год</c:v>
                </c:pt>
                <c:pt idx="12">
                  <c:v>2011 год</c:v>
                </c:pt>
                <c:pt idx="13">
                  <c:v>2012 год</c:v>
                </c:pt>
                <c:pt idx="14">
                  <c:v>2013 год</c:v>
                </c:pt>
                <c:pt idx="15">
                  <c:v>2014 год</c:v>
                </c:pt>
                <c:pt idx="16">
                  <c:v>2015 год</c:v>
                </c:pt>
                <c:pt idx="17">
                  <c:v>2016 год</c:v>
                </c:pt>
                <c:pt idx="18">
                  <c:v>2017 год</c:v>
                </c:pt>
                <c:pt idx="19">
                  <c:v>2018 год</c:v>
                </c:pt>
                <c:pt idx="20">
                  <c:v>2019 год</c:v>
                </c:pt>
                <c:pt idx="21">
                  <c:v>2020 год</c:v>
                </c:pt>
                <c:pt idx="22">
                  <c:v>2021 год</c:v>
                </c:pt>
                <c:pt idx="23">
                  <c:v>2022 год</c:v>
                </c:pt>
                <c:pt idx="24">
                  <c:v>2023 год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715-4593-A1D1-84A31EAC49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226304"/>
        <c:axId val="48228992"/>
      </c:lineChart>
      <c:catAx>
        <c:axId val="4822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8228992"/>
        <c:crosses val="autoZero"/>
        <c:auto val="1"/>
        <c:lblAlgn val="ctr"/>
        <c:lblOffset val="100"/>
        <c:noMultiLvlLbl val="0"/>
      </c:catAx>
      <c:valAx>
        <c:axId val="48228992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2630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386186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endParaRPr kumimoji="1" lang="ru-RU" sz="2400" b="1" dirty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kumimoji="1" lang="ru-RU" sz="24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 за 12 месяцев 2023 года и анализ аварийности на объектах магистрального трубопроводного транспорта и газового хозяйства</a:t>
            </a: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66124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28.03.2024</a:t>
            </a: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2068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62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93928" y="1494374"/>
            <a:ext cx="815453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</a:rPr>
              <a:t>Оборудован несанкционированный переезд через магистральный                               газопровод «Ставрополь – Москва» (2 нитка)</a:t>
            </a:r>
          </a:p>
        </p:txBody>
      </p:sp>
      <p:pic>
        <p:nvPicPr>
          <p:cNvPr id="14" name="Picture 2" descr="\\192.168.2.2\User's files\МОНОМТТ\Зеленов А.Г\от Лысиченкова\Фото охранные зоны\IMG_6635-14-03-18-12-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33" y="2260759"/>
            <a:ext cx="5471733" cy="41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811087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35956"/>
            <a:ext cx="891063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Основные задачи на 2024 год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766888" y="2547193"/>
            <a:ext cx="51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утвержденного Плана работы на 2024 год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778000" y="2909143"/>
            <a:ext cx="74621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Реализация риск-ориентированного подхода при осуществлении                            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контрольно-надзорных полномочий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789113" y="1983631"/>
            <a:ext cx="53357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Добиться существенного снижения уровня аварийности,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травматизма, экономического ущерба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63713" y="3494931"/>
            <a:ext cx="65464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Подготовка и проведение профилактических мероприятий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направленных на предупреждение нарушений обязательных требований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778000" y="4036268"/>
            <a:ext cx="4376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Предупреждение коррупционных проявлений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в контрольно-надзорной деятельности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1681163" y="4636343"/>
            <a:ext cx="4084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Совершенствование кадровой политики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39900" y="4925268"/>
            <a:ext cx="548079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Продолжать активное взаимодействие по вопросам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соблюдения требований промышленной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администраций районов и городов,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субъектов Российской Федерации, правоохранительных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органов и прокуратуры политики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Овал 2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2046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8520" y="141277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kumimoji="1" lang="ru-RU" sz="2400" b="1" dirty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400" b="1" dirty="0">
                <a:ln w="1905"/>
                <a:latin typeface="Calibri" pitchFamily="34" charset="0"/>
                <a:cs typeface="Calibri" pitchFamily="34" charset="0"/>
              </a:rPr>
              <a:t>   Статистические данные по аварийности и травматизму                                  на объектах магистрального трубопроводного транспорта</a:t>
            </a: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17529" y="2538770"/>
            <a:ext cx="37862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ОПО 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864, из них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18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795</a:t>
            </a:r>
          </a:p>
          <a:p>
            <a:r>
              <a:rPr lang="en-US" b="1" dirty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b="1" dirty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21</a:t>
            </a:r>
          </a:p>
          <a:p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7102749"/>
              </p:ext>
            </p:extLst>
          </p:nvPr>
        </p:nvGraphicFramePr>
        <p:xfrm>
          <a:off x="179512" y="4328517"/>
          <a:ext cx="4585570" cy="199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35756656"/>
              </p:ext>
            </p:extLst>
          </p:nvPr>
        </p:nvGraphicFramePr>
        <p:xfrm>
          <a:off x="4680520" y="4365104"/>
          <a:ext cx="4441016" cy="23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2567826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организаций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1779365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-15082" y="1628800"/>
            <a:ext cx="9174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buNone/>
              <a:tabLst>
                <a:tab pos="9669253" algn="l"/>
              </a:tabLst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Статистика аварийности на опасных производственных объектах </a:t>
            </a:r>
          </a:p>
          <a:p>
            <a:pPr marL="0" indent="0" algn="ctr">
              <a:buNone/>
              <a:tabLst>
                <a:tab pos="9669253" algn="l"/>
              </a:tabLst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ООО «Газпром трансгаз Москва», в период с 1999 года по настоящее время</a:t>
            </a:r>
          </a:p>
        </p:txBody>
      </p:sp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2368545424"/>
              </p:ext>
            </p:extLst>
          </p:nvPr>
        </p:nvGraphicFramePr>
        <p:xfrm>
          <a:off x="314845" y="2107145"/>
          <a:ext cx="85143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117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365" y="1561090"/>
            <a:ext cx="917416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Разрушение на 1843,4 км магистрального газопровода </a:t>
            </a:r>
          </a:p>
          <a:p>
            <a:pPr algn="ctr"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«Средняя Азия –Центр» 3 нитка, диаметром 1220 мм</a:t>
            </a:r>
          </a:p>
        </p:txBody>
      </p:sp>
      <p:pic>
        <p:nvPicPr>
          <p:cNvPr id="17" name="Picture 6" descr="C:\Users\Зеленов А.Г\Desktop\Справки\IMG-20181221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7" y="2722562"/>
            <a:ext cx="47212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Зеленов А.Г\Desktop\Справки\IMG-20181221-WA0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75" y="2827337"/>
            <a:ext cx="410368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4706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365" y="1561091"/>
            <a:ext cx="917416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Разрушение на 12,3 км магистрального газопровода </a:t>
            </a:r>
          </a:p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«Серпухов-Ленинград», диаметром 720 мм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4" y="3072396"/>
            <a:ext cx="388778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 descr="C:\Users\E.Loboda\AppData\Local\Microsoft\Windows\Temporary Internet Files\Content.Outlook\5CJ3LCA1\IMG-20181227-WA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31940"/>
          <a:stretch>
            <a:fillRect/>
          </a:stretch>
        </p:blipFill>
        <p:spPr bwMode="auto">
          <a:xfrm>
            <a:off x="5148064" y="2600908"/>
            <a:ext cx="28797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084706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365" y="1591868"/>
            <a:ext cx="917416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Разрушение магистрального газопровода Петровск – Елец (расширение)                              Д-1220 (эксплуатирующая организация ООО «Газпром трансгаз Москва»)</a:t>
            </a:r>
          </a:p>
        </p:txBody>
      </p:sp>
      <p:pic>
        <p:nvPicPr>
          <p:cNvPr id="14" name="Picture 5" descr="IMG-20190228-WA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01625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\\192.168.2.2\User's files\МОНОМТТ\Дубиллер С.Ю\IMG-20190228-WA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48" y="2348880"/>
            <a:ext cx="534881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09124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19457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2023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82900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2023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2518</a:t>
                      </a: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40308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2023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Основные показатели контрольно-надзорной  деятельности                                     за 12 месяцев 2023 года в сравнении с 12 месяцами 2022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916630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Looking\Downloads\kar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05" y="2204864"/>
            <a:ext cx="26543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Looking\Downloads\1SvVhMzwjJE0EyQXKHCmz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8" y="2204864"/>
            <a:ext cx="56784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82005" y="1606498"/>
            <a:ext cx="891063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>
                <a:effectLst/>
                <a:latin typeface="Times New Roman" pitchFamily="18" charset="0"/>
              </a:rPr>
              <a:t>Объекты ООО «Газпром трансгаз Москва»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24132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2373" y="1487444"/>
            <a:ext cx="917416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</a:rPr>
              <a:t>Нарушение охранной зоны магистрального газопровода                                     «Ставрополь-Москва» (1 нитка) 1225,5 км</a:t>
            </a:r>
          </a:p>
        </p:txBody>
      </p:sp>
      <p:pic>
        <p:nvPicPr>
          <p:cNvPr id="13" name="Picture 2" descr="\\192.168.2.2\User's files\МОНОМТТ\Зеленов А.Г\от Лысиченкова\Фото охранные зоны\IMG_3170-16-01-17-09-2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55" y="2178919"/>
            <a:ext cx="547260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20325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517</Words>
  <Application>Microsoft Office PowerPoint</Application>
  <PresentationFormat>Экран (4:3)</PresentationFormat>
  <Paragraphs>154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Зеленов Антон Григорьевич</cp:lastModifiedBy>
  <cp:revision>435</cp:revision>
  <cp:lastPrinted>2020-12-09T12:38:41Z</cp:lastPrinted>
  <dcterms:created xsi:type="dcterms:W3CDTF">2017-03-17T18:41:59Z</dcterms:created>
  <dcterms:modified xsi:type="dcterms:W3CDTF">2024-03-11T08:58:24Z</dcterms:modified>
</cp:coreProperties>
</file>